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theme/theme11.xml" ContentType="application/vnd.openxmlformats-officedocument.theme+xml"/>
  <Override PartName="/ppt/slideLayouts/slideLayout21.xml" ContentType="application/vnd.openxmlformats-officedocument.presentationml.slideLayout+xml"/>
  <Override PartName="/ppt/theme/theme12.xml" ContentType="application/vnd.openxmlformats-officedocument.theme+xml"/>
  <Override PartName="/ppt/slideLayouts/slideLayout22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  <p:sldMasterId id="2147483662" r:id="rId3"/>
    <p:sldMasterId id="2147483663" r:id="rId4"/>
    <p:sldMasterId id="2147483665" r:id="rId5"/>
    <p:sldMasterId id="2147483667" r:id="rId6"/>
    <p:sldMasterId id="2147483669" r:id="rId7"/>
    <p:sldMasterId id="2147483671" r:id="rId8"/>
    <p:sldMasterId id="2147483673" r:id="rId9"/>
    <p:sldMasterId id="2147483675" r:id="rId10"/>
    <p:sldMasterId id="2147483677" r:id="rId11"/>
    <p:sldMasterId id="2147483679" r:id="rId12"/>
    <p:sldMasterId id="2147483681" r:id="rId13"/>
  </p:sldMasterIdLst>
  <p:notesMasterIdLst>
    <p:notesMasterId r:id="rId26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embeddedFontLst>
    <p:embeddedFont>
      <p:font typeface="Alfa Slab One" panose="020B0604020202020204" charset="0"/>
      <p:regular r:id="rId27"/>
    </p:embeddedFont>
    <p:embeddedFont>
      <p:font typeface="Schoolbell" panose="020B0604020202020204" charset="0"/>
      <p:regular r:id="rId28"/>
    </p:embeddedFont>
    <p:embeddedFont>
      <p:font typeface="Varela Round" panose="020B0604020202020204" charset="-79"/>
      <p:regular r:id="rId29"/>
    </p:embeddedFont>
    <p:embeddedFont>
      <p:font typeface="Open Sans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iCfeMFmeuIw1jtyeizZTwx6ZP8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notesMaster" Target="notesMasters/notesMaster1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font" Target="fonts/font7.fntdata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font" Target="fonts/font3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font" Target="fonts/font6.fntdata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font" Target="fonts/font2.fntdata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font" Target="fonts/font5.fntdata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font" Target="fonts/font1.fntdata"/><Relationship Id="rId30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0" name="Google Shape;29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7" name="Google Shape;29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92b86d2d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92b86d2d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0" name="Google Shape;23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1" name="Google Shape;2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8" name="Google Shape;2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5" name="Google Shape;2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2" name="Google Shape;26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9" name="Google Shape;26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6" name="Google Shape;2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3" name="Google Shape;2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2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0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30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3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Google Shape;121;p3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Google Shape;133;p3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3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4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Google Shape;143;p34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Google Shape;144;p34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Google Shape;145;p34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6" name="Google Shape;146;p34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7" name="Google Shape;147;p3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Google Shape;148;p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Google Shape;149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8" name="Google Shape;158;p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9" name="Google Shape;159;p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0" name="Google Shape;160;p3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9" name="Google Shape;169;p3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0" name="Google Shape;170;p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0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9" name="Google Shape;179;p40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0" name="Google Shape;180;p40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1" name="Google Shape;181;p4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2" name="Google Shape;182;p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2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2" name="Google Shape;192;p42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Google Shape;193;p42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4" name="Google Shape;194;p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5" name="Google Shape;195;p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6" name="Google Shape;196;p4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5" name="Google Shape;205;p4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6" name="Google Shape;206;p4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4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8" name="Google Shape;208;p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7" name="Google Shape;217;p4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4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9" name="Google Shape;219;p4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0" name="Google Shape;220;p4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9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1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3" name="Google Shape;173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4" name="Google Shape;174;p3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5" name="Google Shape;175;p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Google Shape;176;p3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6" name="Google Shape;186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7" name="Google Shape;187;p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8" name="Google Shape;188;p4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9" name="Google Shape;199;p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0" name="Google Shape;200;p4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1" name="Google Shape;201;p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2" name="Google Shape;202;p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1" name="Google Shape;211;p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2" name="Google Shape;212;p4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3" name="Google Shape;213;p4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4" name="Google Shape;214;p4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2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2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Google Shape;113;p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3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Google Shape;126;p3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Google Shape;139;p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Google Shape;140;p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Google Shape;152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" name="Google Shape;153;p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4" name="Google Shape;154;p3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5" name="Google Shape;155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Google Shape;163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4" name="Google Shape;164;p3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5" name="Google Shape;165;p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6" name="Google Shape;166;p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Zj28RoRXSkNXK4E0zhAQsGjw7TwLwjNN/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KO6N12yMqPLBbXctaztKtkFVp1QYh4aY/vie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g"/><Relationship Id="rId7" Type="http://schemas.openxmlformats.org/officeDocument/2006/relationships/hyperlink" Target="http://drive.google.com/file/d/1nYTjRTBDatPQf8xXC-OcvPKUEwnIUv9I/vie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Lori.spruiell@ucps.k12.nc.us" TargetMode="External"/><Relationship Id="rId5" Type="http://schemas.openxmlformats.org/officeDocument/2006/relationships/hyperlink" Target="mailto:cynthia.hogston@ucps.k12.nc.us" TargetMode="Externa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zTLxIEK2WPDriMzTG2k5j44wK-aVNIAYzhpuHouwQuSPp1w/viewform?usp=sf_lin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hyperlink" Target="http://drive.google.com/file/d/1nMRPJnVE134L2Ky--hZlPzFPMFyr6NeY/vie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drive.google.com/file/d/1sL5OGFDGBhmxYzX4OQeSTSen2eR4HmZR/view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nG1P3xxCwrtkixYMMocFCpEJhu5AQPHe/vie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ip6zB4qIjzaV7ACJITC3tC6waU1LIxiB/vie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h3fd-wEFgCmJTdgV6gIAWAbNKbB0J3oM/vie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bDdDTmL-hvMQphnTcTs15XhaZOCvyWC2/vie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xJJrzj56MvBKSS5rHxY0eztYTILjGqE3/vie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-u1LSIaAqL_FaHv5j_rMYvg0wZv_xhbj/vie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zebl6s8R9uo3Szsy7mHHRN5wCw3UUmns/vie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/>
              <a:t>Title 1 Annual Meeting </a:t>
            </a:r>
            <a:endParaRPr sz="3600"/>
          </a:p>
        </p:txBody>
      </p:sp>
      <p:sp>
        <p:nvSpPr>
          <p:cNvPr id="226" name="Google Shape;226;p1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dirty="0"/>
              <a:t>September, </a:t>
            </a:r>
            <a:r>
              <a:rPr lang="en-US" dirty="0" smtClean="0"/>
              <a:t>2021</a:t>
            </a:r>
            <a:endParaRPr dirty="0"/>
          </a:p>
          <a:p>
            <a:pPr marL="457200" marR="0" lvl="0" indent="-4318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dirty="0"/>
              <a:t>Sardis Elementary</a:t>
            </a:r>
            <a:endParaRPr dirty="0"/>
          </a:p>
        </p:txBody>
      </p:sp>
      <p:pic>
        <p:nvPicPr>
          <p:cNvPr id="227" name="Google Shape;227;p1" title="Slide 1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58200" y="62484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0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Parent’s Right to Know</a:t>
            </a:r>
            <a:endParaRPr/>
          </a:p>
        </p:txBody>
      </p:sp>
      <p:sp>
        <p:nvSpPr>
          <p:cNvPr id="293" name="Google Shape;293;p10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You, as Title I </a:t>
            </a:r>
            <a:r>
              <a:rPr lang="en-US" sz="2400"/>
              <a:t>p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arents/</a:t>
            </a:r>
            <a:r>
              <a:rPr lang="en-US" sz="2400"/>
              <a:t>f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amilies, have the right to request the qualifications of your child’s teachers.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Schools are required to notify parents/fami</a:t>
            </a:r>
            <a:r>
              <a:rPr lang="en-US" sz="2400"/>
              <a:t>lies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 their children </a:t>
            </a:r>
            <a:r>
              <a:rPr lang="en-US" sz="2400"/>
              <a:t>are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/>
              <a:t>instructed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four or more consecutive weeks by a teacher that does not meet the state certification or licensure requirements at the grade level and subject they are teaching.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Notification to parents will be on “as-needed” basis regarding teachers not meeting the above requirements.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this time, all Sardis teachers meet the necessary requirements.</a:t>
            </a:r>
            <a:endParaRPr/>
          </a:p>
        </p:txBody>
      </p:sp>
      <p:pic>
        <p:nvPicPr>
          <p:cNvPr id="294" name="Google Shape;294;p10" title="Slide 10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1"/>
          <p:cNvSpPr txBox="1">
            <a:spLocks noGrp="1"/>
          </p:cNvSpPr>
          <p:nvPr>
            <p:ph type="ctrTitle"/>
          </p:nvPr>
        </p:nvSpPr>
        <p:spPr>
          <a:xfrm>
            <a:off x="323850" y="5589587"/>
            <a:ext cx="3960812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 I Department Contacts</a:t>
            </a:r>
            <a:endParaRPr/>
          </a:p>
        </p:txBody>
      </p:sp>
      <p:sp>
        <p:nvSpPr>
          <p:cNvPr id="300" name="Google Shape;300;p11"/>
          <p:cNvSpPr txBox="1"/>
          <p:nvPr/>
        </p:nvSpPr>
        <p:spPr>
          <a:xfrm>
            <a:off x="4572000" y="5589587"/>
            <a:ext cx="4537075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1"/>
          <p:cNvSpPr txBox="1"/>
          <p:nvPr/>
        </p:nvSpPr>
        <p:spPr>
          <a:xfrm>
            <a:off x="539750" y="404812"/>
            <a:ext cx="2232025" cy="1152525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BCBCB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2" name="Google Shape;302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9462" y="657225"/>
            <a:ext cx="1752600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1"/>
          <p:cNvSpPr txBox="1"/>
          <p:nvPr/>
        </p:nvSpPr>
        <p:spPr>
          <a:xfrm>
            <a:off x="3924300" y="3480475"/>
            <a:ext cx="5111700" cy="2815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Director of Federal Programs and AIG</a:t>
            </a: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Dr. Cynthia Hogston</a:t>
            </a:r>
            <a:endParaRPr sz="11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100" b="1" i="0" u="sng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cynthia.hogston@ucps.k12.nc.us</a:t>
            </a: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1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Title I Specialist</a:t>
            </a:r>
            <a:endParaRPr sz="11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Varela Round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Paulette Pipkin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Arial"/>
              <a:buNone/>
            </a:pPr>
            <a:r>
              <a:rPr lang="en-US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paulette.richardsonpipkin</a:t>
            </a:r>
            <a:r>
              <a:rPr lang="en-US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@ucps.k12.nc.us</a:t>
            </a: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Title I Specialist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Varela Round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Lori Spruiell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l</a:t>
            </a:r>
            <a:r>
              <a:rPr lang="en-US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ori.spruiell@ucps.k12.nc.us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4" name="Google Shape;304;p11" title="Slide 11.mp3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23850" y="64008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92b86d2de5_0_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Signature Link</a:t>
            </a:r>
            <a:endParaRPr/>
          </a:p>
        </p:txBody>
      </p:sp>
      <p:sp>
        <p:nvSpPr>
          <p:cNvPr id="310" name="Google Shape;310;g92b86d2de5_0_0"/>
          <p:cNvSpPr txBox="1">
            <a:spLocks noGrp="1"/>
          </p:cNvSpPr>
          <p:nvPr>
            <p:ph type="subTitle" idx="1"/>
          </p:nvPr>
        </p:nvSpPr>
        <p:spPr>
          <a:xfrm>
            <a:off x="1143000" y="3602057"/>
            <a:ext cx="6858000" cy="26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Thank you for viewing this presentation.  Please click on the link below to document your participation.  Thank you.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https://docs.google.com/forms/d/e/1FAIpQLSdzTLxIEK2WPDriMzTG2k5j44wK-aVNIAYzhpuHouwQuSPp1w/viewform?usp=sf_link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11" name="Google Shape;311;g92b86d2de5_0_0" title="Slide 12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599227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"/>
          <p:cNvSpPr txBox="1">
            <a:spLocks noGrp="1"/>
          </p:cNvSpPr>
          <p:nvPr>
            <p:ph type="ctrTitle"/>
          </p:nvPr>
        </p:nvSpPr>
        <p:spPr>
          <a:xfrm>
            <a:off x="323850" y="5589587"/>
            <a:ext cx="3960812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32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1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-US" sz="3200" i="1">
                <a:solidFill>
                  <a:srgbClr val="FFFF00"/>
                </a:solidFill>
              </a:rPr>
              <a:t>20-2021</a:t>
            </a:r>
            <a:endParaRPr/>
          </a:p>
        </p:txBody>
      </p:sp>
      <p:sp>
        <p:nvSpPr>
          <p:cNvPr id="233" name="Google Shape;233;p2"/>
          <p:cNvSpPr txBox="1"/>
          <p:nvPr/>
        </p:nvSpPr>
        <p:spPr>
          <a:xfrm>
            <a:off x="4572000" y="5589587"/>
            <a:ext cx="4537075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2"/>
          <p:cNvSpPr txBox="1"/>
          <p:nvPr/>
        </p:nvSpPr>
        <p:spPr>
          <a:xfrm>
            <a:off x="6300787" y="5300662"/>
            <a:ext cx="2232025" cy="1152525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BCBCB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5" name="Google Shape;23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88125" y="5589587"/>
            <a:ext cx="1752600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"/>
          <p:cNvSpPr/>
          <p:nvPr/>
        </p:nvSpPr>
        <p:spPr>
          <a:xfrm>
            <a:off x="611187" y="260350"/>
            <a:ext cx="7200900" cy="122396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5715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"/>
          <p:cNvSpPr txBox="1"/>
          <p:nvPr/>
        </p:nvSpPr>
        <p:spPr>
          <a:xfrm>
            <a:off x="739775" y="404794"/>
            <a:ext cx="7072200" cy="14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Schoolbell"/>
              <a:buNone/>
            </a:pPr>
            <a:r>
              <a:rPr lang="en-US" sz="2400" dirty="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rPr>
              <a:t>Sardis Elementary</a:t>
            </a:r>
            <a:endParaRPr sz="2400" dirty="0">
              <a:solidFill>
                <a:schemeClr val="dk1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Schoolbell"/>
              <a:buNone/>
            </a:pPr>
            <a:r>
              <a:rPr lang="en-US" sz="2400" dirty="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rPr>
              <a:t>Title 1 Annual Meeting</a:t>
            </a:r>
            <a:endParaRPr sz="2400" dirty="0">
              <a:solidFill>
                <a:schemeClr val="dk1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Schoolbell"/>
              <a:buNone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September</a:t>
            </a:r>
            <a:r>
              <a:rPr lang="en-US" sz="1600" dirty="0">
                <a:latin typeface="Alfa Slab One"/>
                <a:ea typeface="Alfa Slab One"/>
                <a:cs typeface="Alfa Slab One"/>
                <a:sym typeface="Alfa Slab One"/>
              </a:rPr>
              <a:t>, </a:t>
            </a:r>
            <a:r>
              <a:rPr lang="en-US" sz="1600" dirty="0" smtClean="0">
                <a:latin typeface="Alfa Slab One"/>
                <a:ea typeface="Alfa Slab One"/>
                <a:cs typeface="Alfa Slab One"/>
                <a:sym typeface="Alfa Slab One"/>
              </a:rPr>
              <a:t>2021</a:t>
            </a:r>
            <a:endParaRPr sz="1400" i="0" u="none" strike="noStrike" cap="none" dirty="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238" name="Google Shape;238;p2" title="Slide 2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532800" y="6172194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5905500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Schoolbell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Federal Requirements</a:t>
            </a:r>
            <a:endParaRPr/>
          </a:p>
        </p:txBody>
      </p:sp>
      <p:sp>
        <p:nvSpPr>
          <p:cNvPr id="244" name="Google Shape;244;p3"/>
          <p:cNvSpPr txBox="1">
            <a:spLocks noGrp="1"/>
          </p:cNvSpPr>
          <p:nvPr>
            <p:ph type="body" idx="1"/>
          </p:nvPr>
        </p:nvSpPr>
        <p:spPr>
          <a:xfrm>
            <a:off x="468312" y="1341437"/>
            <a:ext cx="8229600" cy="4813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4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Student Succeeds Act (ESSA),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formerly the </a:t>
            </a:r>
            <a:r>
              <a:rPr lang="en-US" sz="24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Child Left Behind Act,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requires each Title I school to hold an Annual Meeting at the beginning of each school year for all Title I parents and families for the purposes of…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Informing you of your school’s participation in Title I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Explaining the requirements of Title I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Explaining your rights as parents to be involved</a:t>
            </a:r>
            <a:endParaRPr/>
          </a:p>
        </p:txBody>
      </p:sp>
      <p:pic>
        <p:nvPicPr>
          <p:cNvPr id="245" name="Google Shape;245;p3" title="Slide 3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5905500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Schoolbell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Definition of Title I:</a:t>
            </a:r>
            <a:endParaRPr/>
          </a:p>
        </p:txBody>
      </p:sp>
      <p:sp>
        <p:nvSpPr>
          <p:cNvPr id="251" name="Google Shape;251;p4"/>
          <p:cNvSpPr txBox="1">
            <a:spLocks noGrp="1"/>
          </p:cNvSpPr>
          <p:nvPr>
            <p:ph type="body" idx="1"/>
          </p:nvPr>
        </p:nvSpPr>
        <p:spPr>
          <a:xfrm>
            <a:off x="468312" y="1341437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 I is the nation’s oldest and largest federally funded program, according to the U.S. Department of Education.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 I provides federal funding to schools to help students who are low achieving or at most risk of falling behind.  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2" name="Google Shape;252;p4" title="Slide 4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5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What does it mean to be a Title I school?</a:t>
            </a:r>
            <a:endParaRPr/>
          </a:p>
        </p:txBody>
      </p:sp>
      <p:sp>
        <p:nvSpPr>
          <p:cNvPr id="258" name="Google Shape;258;p5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Being a Title I school means receiving federal funding (Title I dollars) to </a:t>
            </a:r>
            <a:r>
              <a:rPr lang="en-US" sz="20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school’s existing programs. </a:t>
            </a: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These dollars are used for…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–"/>
            </a:pPr>
            <a:r>
              <a:rPr lang="en-US" sz="2000"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roviding timely assistance to</a:t>
            </a:r>
            <a:r>
              <a:rPr lang="en-US" sz="2000">
                <a:latin typeface="Open Sans"/>
                <a:ea typeface="Open Sans"/>
                <a:cs typeface="Open Sans"/>
                <a:sym typeface="Open Sans"/>
              </a:rPr>
              <a:t> students experiencing academic difficulties to</a:t>
            </a: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help th</a:t>
            </a:r>
            <a:r>
              <a:rPr lang="en-US" sz="2000">
                <a:latin typeface="Open Sans"/>
                <a:ea typeface="Open Sans"/>
                <a:cs typeface="Open Sans"/>
                <a:sym typeface="Open Sans"/>
              </a:rPr>
              <a:t>em </a:t>
            </a: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meet North Carolina’s challenging content standards.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–"/>
            </a:pPr>
            <a:r>
              <a:rPr lang="en-US" sz="2000">
                <a:latin typeface="Open Sans"/>
                <a:ea typeface="Open Sans"/>
                <a:cs typeface="Open Sans"/>
                <a:sym typeface="Open Sans"/>
              </a:rPr>
              <a:t>Funding</a:t>
            </a: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supplemental staff, programs, materials, and supplies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Conducting parent</a:t>
            </a:r>
            <a:r>
              <a:rPr lang="en-US" sz="2000">
                <a:latin typeface="Open Sans"/>
                <a:ea typeface="Open Sans"/>
                <a:cs typeface="Open Sans"/>
                <a:sym typeface="Open Sans"/>
              </a:rPr>
              <a:t>/family engagement</a:t>
            </a: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meetings, trainings, and activities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Being a Title I school also means parental </a:t>
            </a:r>
            <a:r>
              <a:rPr lang="en-US" sz="2000">
                <a:latin typeface="Open Sans"/>
                <a:ea typeface="Open Sans"/>
                <a:cs typeface="Open Sans"/>
                <a:sym typeface="Open Sans"/>
              </a:rPr>
              <a:t>engagement</a:t>
            </a: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parents’ rights.   </a:t>
            </a:r>
            <a:endParaRPr/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59" name="Google Shape;259;p5" title="Slide 5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6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How is Our School Using This Funding?</a:t>
            </a:r>
            <a:endParaRPr/>
          </a:p>
        </p:txBody>
      </p:sp>
      <p:sp>
        <p:nvSpPr>
          <p:cNvPr id="265" name="Google Shape;265;p6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200">
                <a:solidFill>
                  <a:srgbClr val="000000"/>
                </a:solidFill>
              </a:rPr>
              <a:t>Additional Teacher positions to help reduce class size and provide extra support which allows for more small group core instruction</a:t>
            </a:r>
            <a:endParaRPr sz="22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22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200">
                <a:solidFill>
                  <a:srgbClr val="000000"/>
                </a:solidFill>
              </a:rPr>
              <a:t>Additional Tutoring positions to provide supplemental support, as determined through data, to students across all grade levels</a:t>
            </a:r>
            <a:endParaRPr sz="22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22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200">
                <a:solidFill>
                  <a:srgbClr val="000000"/>
                </a:solidFill>
              </a:rPr>
              <a:t>1 Parent Engagement Coordinator position and an Interpreter position to help better serve our Spanish-speaking families</a:t>
            </a:r>
            <a:endParaRPr sz="22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22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200">
                <a:solidFill>
                  <a:srgbClr val="000000"/>
                </a:solidFill>
              </a:rPr>
              <a:t>Additional funding to provide for substitute teachers and supplies, as needed</a:t>
            </a:r>
            <a:endParaRPr sz="2200">
              <a:solidFill>
                <a:srgbClr val="000000"/>
              </a:solidFill>
            </a:endParaRPr>
          </a:p>
        </p:txBody>
      </p:sp>
      <p:pic>
        <p:nvPicPr>
          <p:cNvPr id="266" name="Google Shape;266;p6" title="Slide 6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7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School Improvement Plan</a:t>
            </a:r>
            <a:endParaRPr/>
          </a:p>
        </p:txBody>
      </p:sp>
      <p:sp>
        <p:nvSpPr>
          <p:cNvPr id="272" name="Google Shape;272;p7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 I Schools must have a School Improvement Plan, (SIP) the school’s plan for continuous improvement. </a:t>
            </a:r>
            <a:r>
              <a:rPr lang="en-US" sz="2400"/>
              <a:t>The plan, completed in NC Star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includes: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000" b="0" i="0" u="none" strike="noStrike" cap="none">
                <a:solidFill>
                  <a:schemeClr val="dk1"/>
                </a:solidFill>
              </a:rPr>
              <a:t>-  A Comprehensive Needs Assessment and Summary of Data</a:t>
            </a:r>
            <a:endParaRPr sz="200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-  Goals and Strategies to Address Academic Needs of Students</a:t>
            </a:r>
            <a:endParaRPr sz="200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-  Professional Development for School Staff</a:t>
            </a:r>
            <a:endParaRPr sz="200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-  Coordination of Resources/Comprehensive Budget</a:t>
            </a:r>
            <a:endParaRPr sz="200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-  The School’s</a:t>
            </a:r>
            <a:r>
              <a:rPr lang="en-US" sz="2000"/>
              <a:t> Parent and Family Engagement</a:t>
            </a:r>
            <a:r>
              <a:rPr lang="en-US" sz="2000" b="0" i="0" u="none" strike="noStrike" cap="none">
                <a:solidFill>
                  <a:schemeClr val="dk1"/>
                </a:solidFill>
              </a:rPr>
              <a:t> P</a:t>
            </a:r>
            <a:r>
              <a:rPr lang="en-US" sz="2000"/>
              <a:t>olicy</a:t>
            </a:r>
            <a:endParaRPr sz="2000"/>
          </a:p>
        </p:txBody>
      </p:sp>
      <p:pic>
        <p:nvPicPr>
          <p:cNvPr id="273" name="Google Shape;273;p7" title="Slide 7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8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School-Parent Compact</a:t>
            </a:r>
            <a:endParaRPr/>
          </a:p>
        </p:txBody>
      </p:sp>
      <p:sp>
        <p:nvSpPr>
          <p:cNvPr id="279" name="Google Shape;279;p8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Title I School must have a School-Parent Compact. The compact is a commitment or contract between the school, the parent, and the student to share in the responsibility for improved academic achievement.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You, as Title I Parents/Families, have the right to be involved in the development of the School-Parent Compact.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compact must be distributed to all parents/fa</a:t>
            </a:r>
            <a:r>
              <a:rPr lang="en-US" sz="2400"/>
              <a:t>milies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Parents/families should sign and return the compact found in the BOY materials to the school promptly.</a:t>
            </a:r>
            <a:endParaRPr/>
          </a:p>
        </p:txBody>
      </p:sp>
      <p:pic>
        <p:nvPicPr>
          <p:cNvPr id="280" name="Google Shape;280;p8" title="Slide 8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9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Parent </a:t>
            </a:r>
            <a:r>
              <a:rPr lang="en-US" sz="2800" b="1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and Family Engagement</a:t>
            </a:r>
            <a:r>
              <a:rPr lang="en-US" sz="2800" b="1" i="0" u="none" strike="noStrike" cap="none">
                <a:solidFill>
                  <a:schemeClr val="lt1"/>
                </a:solidFill>
                <a:latin typeface="Schoolbell"/>
                <a:ea typeface="Schoolbell"/>
                <a:cs typeface="Schoolbell"/>
                <a:sym typeface="Schoolbell"/>
              </a:rPr>
              <a:t> Policy</a:t>
            </a:r>
            <a:endParaRPr/>
          </a:p>
        </p:txBody>
      </p:sp>
      <p:sp>
        <p:nvSpPr>
          <p:cNvPr id="286" name="Google Shape;286;p9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Title I School must have a School Pare</a:t>
            </a:r>
            <a:r>
              <a:rPr lang="en-US" sz="2400" b="1"/>
              <a:t>nt and Family Engagement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Policy that is jointly developed with parents.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Parent </a:t>
            </a:r>
            <a:r>
              <a:rPr lang="en-US" sz="2400"/>
              <a:t>and Family Engagement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Policy and School-Parent Compact must be reviewed and </a:t>
            </a:r>
            <a:r>
              <a:rPr lang="en-US" sz="2400"/>
              <a:t>revised as needed annually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parents/families i</a:t>
            </a:r>
            <a:r>
              <a:rPr lang="en-US" sz="2400"/>
              <a:t>n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Title I schools should receive a written copy of the Parent </a:t>
            </a:r>
            <a:r>
              <a:rPr lang="en-US" sz="2400"/>
              <a:t>and Family Engagement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Policy and School-Parent Compact</a:t>
            </a:r>
            <a:r>
              <a:rPr lang="en-US" sz="2400"/>
              <a:t> (Compact should be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signed and returned to school.)</a:t>
            </a:r>
            <a:endParaRPr/>
          </a:p>
        </p:txBody>
      </p:sp>
      <p:pic>
        <p:nvPicPr>
          <p:cNvPr id="287" name="Google Shape;287;p9" title="Slide 9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6307137"/>
            <a:ext cx="398463" cy="398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Microsoft Office PowerPoint</Application>
  <PresentationFormat>On-screen Show (4:3)</PresentationFormat>
  <Paragraphs>70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12</vt:i4>
      </vt:variant>
    </vt:vector>
  </HeadingPairs>
  <TitlesOfParts>
    <vt:vector size="30" baseType="lpstr">
      <vt:lpstr>Alfa Slab One</vt:lpstr>
      <vt:lpstr>Schoolbell</vt:lpstr>
      <vt:lpstr>Varela Round</vt:lpstr>
      <vt:lpstr>Arial</vt:lpstr>
      <vt:lpstr>Open Sans</vt:lpstr>
      <vt:lpstr>Diseño predeterminado</vt:lpstr>
      <vt:lpstr>2_Diseño predeterminado</vt:lpstr>
      <vt:lpstr>1_Diseño predeterminado</vt:lpstr>
      <vt:lpstr>3_Diseño predeterminado</vt:lpstr>
      <vt:lpstr>4_Diseño predeterminado</vt:lpstr>
      <vt:lpstr>5_Diseño predeterminado</vt:lpstr>
      <vt:lpstr>6_Diseño predeterminado</vt:lpstr>
      <vt:lpstr>7_Diseño predeterminado</vt:lpstr>
      <vt:lpstr>8_Diseño predeterminado</vt:lpstr>
      <vt:lpstr>9_Diseño predeterminado</vt:lpstr>
      <vt:lpstr>10_Diseño predeterminado</vt:lpstr>
      <vt:lpstr>11_Diseño predeterminado</vt:lpstr>
      <vt:lpstr>12_Diseño predeterminado</vt:lpstr>
      <vt:lpstr>Title 1 Annual Meeting </vt:lpstr>
      <vt:lpstr> 2020-2021</vt:lpstr>
      <vt:lpstr>Federal Requirements</vt:lpstr>
      <vt:lpstr>Definition of Title I:</vt:lpstr>
      <vt:lpstr>What does it mean to be a Title I school?</vt:lpstr>
      <vt:lpstr>How is Our School Using This Funding?</vt:lpstr>
      <vt:lpstr>School Improvement Plan</vt:lpstr>
      <vt:lpstr>School-Parent Compact</vt:lpstr>
      <vt:lpstr>Parent and Family Engagement Policy</vt:lpstr>
      <vt:lpstr>Parent’s Right to Know</vt:lpstr>
      <vt:lpstr>Title I Department Contacts</vt:lpstr>
      <vt:lpstr>Signature 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 Annual Meeting</dc:title>
  <dc:creator>Kevin Beals</dc:creator>
  <cp:lastModifiedBy>Lynn Presson</cp:lastModifiedBy>
  <cp:revision>2</cp:revision>
  <dcterms:modified xsi:type="dcterms:W3CDTF">2021-10-04T13:52:35Z</dcterms:modified>
</cp:coreProperties>
</file>